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90" r:id="rId4"/>
    <p:sldId id="291" r:id="rId5"/>
    <p:sldId id="323" r:id="rId6"/>
    <p:sldId id="324" r:id="rId7"/>
    <p:sldId id="328" r:id="rId8"/>
    <p:sldId id="329" r:id="rId9"/>
    <p:sldId id="325" r:id="rId10"/>
    <p:sldId id="326" r:id="rId11"/>
    <p:sldId id="327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15" r:id="rId28"/>
    <p:sldId id="316" r:id="rId29"/>
    <p:sldId id="317" r:id="rId30"/>
    <p:sldId id="318" r:id="rId31"/>
    <p:sldId id="319" r:id="rId32"/>
    <p:sldId id="322" r:id="rId33"/>
    <p:sldId id="330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A0"/>
    <a:srgbClr val="5A4080"/>
    <a:srgbClr val="E8D1FF"/>
    <a:srgbClr val="D3ADFF"/>
    <a:srgbClr val="E131DD"/>
    <a:srgbClr val="9D229A"/>
    <a:srgbClr val="00B2EF"/>
    <a:srgbClr val="7F1C7D"/>
    <a:srgbClr val="8CC63F"/>
    <a:srgbClr val="006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86379" autoAdjust="0"/>
  </p:normalViewPr>
  <p:slideViewPr>
    <p:cSldViewPr snapToGrid="0" snapToObjects="1">
      <p:cViewPr varScale="1">
        <p:scale>
          <a:sx n="88" d="100"/>
          <a:sy n="88" d="100"/>
        </p:scale>
        <p:origin x="442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2832" y="6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F5B37-18BF-F64B-9F64-794EFF2CD111}" type="datetimeFigureOut">
              <a:rPr lang="en-US"/>
              <a:pPr/>
              <a:t>6/12/2018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834E1-F07E-B44F-9323-456F3625D1FE}" type="slidenum">
              <a:rPr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95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59707DB-C294-9E4B-AA35-8AFCB6E4963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9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85800"/>
            <a:ext cx="4560887" cy="34210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78479" cy="411552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53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85800"/>
            <a:ext cx="4560887" cy="34210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78479" cy="41076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030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85800"/>
            <a:ext cx="4560887" cy="3421063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78479" cy="411552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4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Efficient Document Production with IBM Rational Publishing Engine</a:t>
            </a:r>
            <a:endParaRPr lang="en-US" i="1"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1 - Introduction</a:t>
            </a:r>
            <a:endParaRPr lang="en-US">
              <a:latin typeface="ZapfHumnst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4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477000"/>
            <a:ext cx="9144000" cy="38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243" y="1521465"/>
            <a:ext cx="4823748" cy="1512295"/>
          </a:xfrm>
        </p:spPr>
        <p:txBody>
          <a:bodyPr anchor="b" anchorCtr="0">
            <a:normAutofit/>
          </a:bodyPr>
          <a:lstStyle>
            <a:lvl1pPr>
              <a:lnSpc>
                <a:spcPct val="95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242" y="3031618"/>
            <a:ext cx="4448490" cy="12469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95000"/>
              </a:lnSpc>
              <a:buNone/>
              <a:defRPr sz="2000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99977" y="6552083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© 2017 IBM Corporation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222" y="959216"/>
            <a:ext cx="8763955" cy="4244503"/>
          </a:xfrm>
          <a:prstGeom prst="rect">
            <a:avLst/>
          </a:prstGeom>
        </p:spPr>
      </p:pic>
      <p:pic>
        <p:nvPicPr>
          <p:cNvPr id="7" name="Picture 14" descr="individual assets-01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689" y="931497"/>
            <a:ext cx="231775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7"/>
            <a:ext cx="9144793" cy="714438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94733" y="131397"/>
            <a:ext cx="740524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fr-FR" b="1" dirty="0" err="1"/>
              <a:t>Ecosystem</a:t>
            </a:r>
            <a:r>
              <a:rPr lang="fr-FR" b="1" dirty="0"/>
              <a:t> </a:t>
            </a:r>
            <a:r>
              <a:rPr lang="fr-FR" b="1" dirty="0" err="1"/>
              <a:t>Advocacy</a:t>
            </a:r>
            <a:r>
              <a:rPr lang="fr-FR" b="1" dirty="0"/>
              <a:t> Group – </a:t>
            </a:r>
            <a:r>
              <a:rPr lang="fr-FR" b="1" dirty="0" err="1"/>
              <a:t>Technical</a:t>
            </a:r>
            <a:r>
              <a:rPr lang="fr-FR" b="1" dirty="0"/>
              <a:t> </a:t>
            </a:r>
            <a:r>
              <a:rPr lang="fr-FR" b="1" dirty="0" err="1"/>
              <a:t>Enablement</a:t>
            </a:r>
            <a:endParaRPr lang="en-US" b="1" dirty="0"/>
          </a:p>
        </p:txBody>
      </p:sp>
      <p:pic>
        <p:nvPicPr>
          <p:cNvPr id="12" name="Picture 7" descr="C:\Documents and Settings\Administrator\Desktop\Picture1.pn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2" y="-68996"/>
            <a:ext cx="13160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6221" y="959217"/>
            <a:ext cx="8763956" cy="424450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anchor="ctr" anchorCtr="1"/>
          <a:lstStyle>
            <a:lvl1pPr marL="0" indent="0" algn="ctr">
              <a:buFontTx/>
              <a:buNone/>
              <a:defRPr lang="en-US" sz="5400" b="1" dirty="0" smtClean="0">
                <a:ln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glow rad="228600">
                    <a:schemeClr val="tx2">
                      <a:lumMod val="20000"/>
                      <a:lumOff val="80000"/>
                      <a:alpha val="40000"/>
                    </a:schemeClr>
                  </a:glow>
                </a:effectLst>
                <a:latin typeface="Tahoma" pitchFamily="34" charset="0"/>
                <a:ea typeface="+mj-ea"/>
                <a:cs typeface="Tahoma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886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450" y="1054384"/>
            <a:ext cx="8506046" cy="5250787"/>
          </a:xfrm>
          <a:prstGeom prst="rect">
            <a:avLst/>
          </a:prstGeom>
        </p:spPr>
        <p:txBody>
          <a:bodyPr lIns="0" tIns="0" rIns="0" bIns="0"/>
          <a:lstStyle>
            <a:lvl1pPr marL="252000" indent="-363538">
              <a:spcBef>
                <a:spcPts val="0"/>
              </a:spcBef>
              <a:buFont typeface="Wingdings" panose="05000000000000000000" pitchFamily="2" charset="2"/>
              <a:buChar char="q"/>
              <a:defRPr/>
            </a:lvl1pPr>
            <a:lvl2pPr marL="540000" indent="-360000">
              <a:spcBef>
                <a:spcPts val="100"/>
              </a:spcBef>
              <a:buFont typeface="Wingdings" panose="05000000000000000000" pitchFamily="2" charset="2"/>
              <a:buChar char="Ø"/>
              <a:defRPr/>
            </a:lvl2pPr>
            <a:lvl3pPr marL="900000" indent="-180000">
              <a:spcBef>
                <a:spcPts val="100"/>
              </a:spcBef>
              <a:buFont typeface="Wingdings" panose="05000000000000000000" pitchFamily="2" charset="2"/>
              <a:buChar char="v"/>
              <a:tabLst>
                <a:tab pos="1381125" algn="l"/>
              </a:tabLst>
              <a:defRPr/>
            </a:lvl3pPr>
            <a:lvl4pPr marL="1260000" indent="-180000">
              <a:spcBef>
                <a:spcPts val="100"/>
              </a:spcBef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949346" y="6571406"/>
            <a:ext cx="14302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394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464" y="2720113"/>
            <a:ext cx="4248022" cy="1407387"/>
          </a:xfrm>
        </p:spPr>
        <p:txBody>
          <a:bodyPr anchor="t">
            <a:normAutofit/>
          </a:bodyPr>
          <a:lstStyle>
            <a:lvl1pPr algn="l">
              <a:defRPr sz="3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3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0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7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242" y="2242081"/>
            <a:ext cx="5463272" cy="1040475"/>
          </a:xfrm>
        </p:spPr>
        <p:txBody>
          <a:bodyPr anchor="b" anchorCtr="0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00" y="0"/>
            <a:ext cx="4569500" cy="57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574" y="745061"/>
            <a:ext cx="4214813" cy="504825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2787" y="745061"/>
            <a:ext cx="4216400" cy="50482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2996" y="119587"/>
            <a:ext cx="8616950" cy="45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64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1873250"/>
            <a:ext cx="8583613" cy="4495800"/>
          </a:xfrm>
          <a:prstGeom prst="rect">
            <a:avLst/>
          </a:prstGeom>
        </p:spPr>
        <p:txBody>
          <a:bodyPr vert="eaVert"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2996" y="119587"/>
            <a:ext cx="8616950" cy="45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92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 Title/Text only (standard si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5143500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rgbClr val="ECECEC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1291" cy="5143500"/>
            </a:xfrm>
            <a:prstGeom prst="rect">
              <a:avLst/>
            </a:prstGeom>
          </p:spPr>
        </p:pic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7012" y="239185"/>
            <a:ext cx="4297680" cy="1407488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6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37"/>
            <a:ext cx="9144793" cy="71443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057" y="48747"/>
            <a:ext cx="7648617" cy="623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603852" y="6492875"/>
            <a:ext cx="482561" cy="311471"/>
          </a:xfrm>
          <a:prstGeom prst="rect">
            <a:avLst/>
          </a:prstGeom>
        </p:spPr>
        <p:txBody>
          <a:bodyPr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B6B7A19-9BD6-654B-9E7A-5FCB6FF99B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477000"/>
            <a:ext cx="9144000" cy="38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C:\Documents and Settings\Administrator\Desktop\Picture1.pn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2" y="-68996"/>
            <a:ext cx="13160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215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14" r:id="rId7"/>
    <p:sldLayoutId id="2147483719" r:id="rId8"/>
    <p:sldLayoutId id="2147483765" r:id="rId9"/>
  </p:sldLayoutIdLs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kern="1200" baseline="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98450" indent="-29845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2675" indent="-228600" algn="l" defTabSz="457200" rtl="0" eaLnBrk="1" latinLnBrk="0" hangingPunct="1">
        <a:spcBef>
          <a:spcPct val="20000"/>
        </a:spcBef>
        <a:buFont typeface="Lucida Grande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red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://flows.nodered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Section 2</a:t>
            </a:r>
          </a:p>
          <a:p>
            <a:r>
              <a:rPr lang="en-US" dirty="0" err="1"/>
              <a:t>NodeRED</a:t>
            </a:r>
            <a:endParaRPr lang="en-US" dirty="0"/>
          </a:p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6811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6" y="1127276"/>
            <a:ext cx="8219048" cy="2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 Flows and Nodes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726" y="3587265"/>
            <a:ext cx="1999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Input node: reads events from </a:t>
            </a:r>
            <a:r>
              <a:rPr lang="en-GB" sz="1400" dirty="0" err="1"/>
              <a:t>IoTF</a:t>
            </a:r>
            <a:endParaRPr lang="en-GB" sz="14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63191" y="2813538"/>
            <a:ext cx="411983" cy="773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54182" y="3739665"/>
            <a:ext cx="209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Debug node: writes output to debug window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596554" y="3136704"/>
            <a:ext cx="157439" cy="602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4429" y="1076852"/>
            <a:ext cx="3334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These wires are attached to the same terminal, so output from “</a:t>
            </a:r>
            <a:r>
              <a:rPr lang="en-GB" sz="1400" dirty="0" err="1"/>
              <a:t>IoT</a:t>
            </a:r>
            <a:r>
              <a:rPr lang="en-GB" sz="1400" dirty="0"/>
              <a:t> App in” is copied to both receiving nodes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029767" y="1815516"/>
            <a:ext cx="190919" cy="626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67647" y="3653182"/>
            <a:ext cx="28729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Switch node: routes incoming messages to one or more of its output terminals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402844" y="3196992"/>
            <a:ext cx="159108" cy="494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5450" y="5205599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Node-RED implements a graphical Data Flow language. </a:t>
            </a:r>
          </a:p>
          <a:p>
            <a:r>
              <a:rPr lang="en-GB" dirty="0"/>
              <a:t>Flows can be imported or exported as JSON objects</a:t>
            </a:r>
          </a:p>
        </p:txBody>
      </p:sp>
    </p:spTree>
    <p:extLst>
      <p:ext uri="{BB962C8B-B14F-4D97-AF65-F5344CB8AC3E}">
        <p14:creationId xmlns:p14="http://schemas.microsoft.com/office/powerpoint/2010/main" val="328515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 version of the flow on the previous slide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529" y="1628074"/>
            <a:ext cx="881240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[{"id":"3dee4a0b.a71e36","type":"ibmiot in","</a:t>
            </a:r>
            <a:r>
              <a:rPr lang="en-GB" sz="1400" dirty="0" err="1"/>
              <a:t>inputType</a:t>
            </a:r>
            <a:r>
              <a:rPr lang="en-GB" sz="1400" dirty="0"/>
              <a:t>":"</a:t>
            </a:r>
            <a:r>
              <a:rPr lang="en-GB" sz="1400" dirty="0" err="1"/>
              <a:t>evt</a:t>
            </a:r>
            <a:r>
              <a:rPr lang="en-GB" sz="1400" dirty="0"/>
              <a:t>","</a:t>
            </a:r>
            <a:r>
              <a:rPr lang="en-GB" sz="1400" dirty="0" err="1"/>
              <a:t>deviceType</a:t>
            </a:r>
            <a:r>
              <a:rPr lang="en-GB" sz="1400" dirty="0"/>
              <a:t>":"+","format":"</a:t>
            </a:r>
            <a:r>
              <a:rPr lang="en-GB" sz="1400" dirty="0" err="1"/>
              <a:t>json</a:t>
            </a:r>
            <a:r>
              <a:rPr lang="en-GB" sz="1400" dirty="0"/>
              <a:t>","</a:t>
            </a:r>
            <a:r>
              <a:rPr lang="en-GB" sz="1400" dirty="0" err="1"/>
              <a:t>name":"IBM</a:t>
            </a:r>
            <a:r>
              <a:rPr lang="en-GB" sz="1400" dirty="0"/>
              <a:t> </a:t>
            </a:r>
            <a:r>
              <a:rPr lang="en-GB" sz="1400" dirty="0" err="1"/>
              <a:t>IoT</a:t>
            </a:r>
            <a:r>
              <a:rPr lang="en-GB" sz="1400" dirty="0"/>
              <a:t> App In","service":"quickstart","x":157,"y":269,"z":"47cda051.8d4c18", "wires":[["90dd0f60.b08ee8","e344143.da0b3e8"]]},</a:t>
            </a:r>
          </a:p>
          <a:p>
            <a:r>
              <a:rPr lang="en-GB" sz="1400" dirty="0"/>
              <a:t>{"id":"90dd0f60.b08ee8","type":"function","name":"temp","func":"return {</a:t>
            </a:r>
            <a:r>
              <a:rPr lang="en-GB" sz="1400" dirty="0" err="1"/>
              <a:t>payload:msg.payload.d.temp</a:t>
            </a:r>
            <a:r>
              <a:rPr lang="en-GB" sz="1400" dirty="0"/>
              <a:t>};", "outputs":1,"x":330.5,"y":315,"z":"47cda051.8d4c18","wires":[["5f9326f8.cc5528"]]},</a:t>
            </a:r>
          </a:p>
          <a:p>
            <a:r>
              <a:rPr lang="en-GB" sz="1400" dirty="0"/>
              <a:t>{"id":"5f9326f8.cc5528","type":"switch","name":"temp </a:t>
            </a:r>
            <a:r>
              <a:rPr lang="en-GB" sz="1400" dirty="0" err="1"/>
              <a:t>thresh","property":"payload</a:t>
            </a:r>
            <a:r>
              <a:rPr lang="en-GB" sz="1400" dirty="0"/>
              <a:t>", "rules":[{"t":"lte","v":40,"v2":0},{"t":"gt","v":40,"v2":0}],"checkall":"true","outputs":2,"x":496.5,"y":315,"z":"47cda051.8d4c18", </a:t>
            </a:r>
          </a:p>
          <a:p>
            <a:r>
              <a:rPr lang="en-GB" sz="1400" dirty="0"/>
              <a:t>"wires":[["8470617.2a0cba"],["39314ca6.c71afc"]]},{"id":"2fab48da.b0a998","type":"debug","name":"cpu status","active":true,"complete":"false","x":807.5,"y":312,"z":"47cda051.8d4c18", "wires":[]},</a:t>
            </a:r>
          </a:p>
          <a:p>
            <a:r>
              <a:rPr lang="en-GB" sz="1400" dirty="0"/>
              <a:t>{"id":"e344143.da0b3e8","type":"debug","name":"device data","active":false,"complete":"false","x":347.5,"y":225,"z":"47cda051.8d4c18","wires":[]},</a:t>
            </a:r>
          </a:p>
          <a:p>
            <a:r>
              <a:rPr lang="en-GB" sz="1400" dirty="0"/>
              <a:t>{"id":"8470617.2a0cba","type":"template","name":"safe","template":"Temperature ({{payload}}) within safe limits","x":660.5,"y":266,"z":"47cda051.8d4c18","wires":[["2fab48da.b0a998"]]},</a:t>
            </a:r>
          </a:p>
          <a:p>
            <a:r>
              <a:rPr lang="en-GB" sz="1400" dirty="0"/>
              <a:t>{"id":"39314ca6.c71afc","type":"template","name":"danger","template":"Temperature ({{payload}}) critical","x":659.5,"y":360,"z":"47cda051.8d4c18","wires":[["2fab48da.b0a998"]]}]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529" y="5487685"/>
            <a:ext cx="8380328" cy="641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Used to store or exchange flow definitions. Not intended to be read or written by humans.</a:t>
            </a:r>
          </a:p>
        </p:txBody>
      </p:sp>
    </p:spTree>
    <p:extLst>
      <p:ext uri="{BB962C8B-B14F-4D97-AF65-F5344CB8AC3E}">
        <p14:creationId xmlns:p14="http://schemas.microsoft.com/office/powerpoint/2010/main" val="149603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on Node-RED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Node-RED has essentially three types of node:</a:t>
            </a:r>
          </a:p>
          <a:p>
            <a:pPr lvl="1"/>
            <a:r>
              <a:rPr lang="en-US" dirty="0"/>
              <a:t>Input nodes</a:t>
            </a:r>
          </a:p>
          <a:p>
            <a:pPr lvl="1"/>
            <a:r>
              <a:rPr lang="en-US" dirty="0"/>
              <a:t>Output nodes</a:t>
            </a:r>
          </a:p>
          <a:p>
            <a:pPr lvl="1"/>
            <a:r>
              <a:rPr lang="en-US" dirty="0"/>
              <a:t>Processing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22" y="3016327"/>
            <a:ext cx="1790700" cy="204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25" y="2933700"/>
            <a:ext cx="1866900" cy="207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25" y="5003800"/>
            <a:ext cx="1930400" cy="1054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408" y="2978227"/>
            <a:ext cx="18923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3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data to be injected into the flow:</a:t>
            </a:r>
          </a:p>
          <a:p>
            <a:pPr lvl="1"/>
            <a:r>
              <a:rPr lang="en-US" dirty="0"/>
              <a:t>Manually</a:t>
            </a:r>
          </a:p>
          <a:p>
            <a:pPr lvl="1"/>
            <a:r>
              <a:rPr lang="en-US" dirty="0"/>
              <a:t>From an external 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175" y="2362200"/>
            <a:ext cx="1866900" cy="207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25" y="4514927"/>
            <a:ext cx="1930400" cy="1054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9525" y="4032190"/>
            <a:ext cx="3741730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Input nodes have </a:t>
            </a:r>
            <a:r>
              <a:rPr lang="en-US" baseline="0">
                <a:latin typeface="Calibri" panose="020F0502020204030204" pitchFamily="34" charset="0"/>
              </a:rPr>
              <a:t>only output pins</a:t>
            </a:r>
            <a:endParaRPr lang="en-US" baseline="0" dirty="0"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 bwMode="auto">
          <a:xfrm flipH="1" flipV="1">
            <a:off x="3102075" y="3708400"/>
            <a:ext cx="1187450" cy="52384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7" idx="1"/>
          </p:cNvCxnSpPr>
          <p:nvPr/>
        </p:nvCxnSpPr>
        <p:spPr bwMode="auto">
          <a:xfrm flipH="1" flipV="1">
            <a:off x="3102075" y="4211691"/>
            <a:ext cx="1187450" cy="20554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7" idx="1"/>
          </p:cNvCxnSpPr>
          <p:nvPr/>
        </p:nvCxnSpPr>
        <p:spPr bwMode="auto">
          <a:xfrm flipH="1">
            <a:off x="3133825" y="4232245"/>
            <a:ext cx="1155700" cy="52384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362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sending of data outside the flow:</a:t>
            </a:r>
          </a:p>
          <a:p>
            <a:pPr lvl="1"/>
            <a:r>
              <a:rPr lang="en-US" dirty="0"/>
              <a:t>To external sources for example email, web sockets</a:t>
            </a:r>
          </a:p>
          <a:p>
            <a:pPr lvl="1"/>
            <a:r>
              <a:rPr lang="en-US" dirty="0"/>
              <a:t>To the debug pane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16" y="2876625"/>
            <a:ext cx="2218843" cy="2533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127" y="3943357"/>
            <a:ext cx="3772186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Output nodes have only input pins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 flipV="1">
            <a:off x="4315313" y="3797300"/>
            <a:ext cx="1167603" cy="346112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>
            <a:stCxn id="6" idx="3"/>
          </p:cNvCxnSpPr>
          <p:nvPr/>
        </p:nvCxnSpPr>
        <p:spPr bwMode="auto">
          <a:xfrm>
            <a:off x="4315313" y="4143412"/>
            <a:ext cx="1167603" cy="282682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2707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processing of data:</a:t>
            </a:r>
          </a:p>
          <a:p>
            <a:pPr lvl="1"/>
            <a:r>
              <a:rPr lang="en-US" dirty="0"/>
              <a:t>Transform the data</a:t>
            </a:r>
          </a:p>
          <a:p>
            <a:pPr lvl="1"/>
            <a:r>
              <a:rPr lang="en-US" dirty="0"/>
              <a:t>Trigger messages</a:t>
            </a:r>
          </a:p>
          <a:p>
            <a:pPr lvl="1"/>
            <a:r>
              <a:rPr lang="en-US" dirty="0"/>
              <a:t>Write custom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828" y="1228167"/>
            <a:ext cx="1892300" cy="212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253" y="5622140"/>
            <a:ext cx="7683578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Processing nodes have at least one input pin and at least </a:t>
            </a:r>
            <a:r>
              <a:rPr lang="en-US" baseline="0">
                <a:latin typeface="Calibri" panose="020F0502020204030204" pitchFamily="34" charset="0"/>
              </a:rPr>
              <a:t>one output pin</a:t>
            </a:r>
            <a:endParaRPr lang="en-US" baseline="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4935220" y="1564290"/>
            <a:ext cx="481608" cy="166952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7232928" y="1525264"/>
            <a:ext cx="407392" cy="154252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28" y="3371027"/>
            <a:ext cx="1816100" cy="147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2866" y="3752534"/>
            <a:ext cx="1486497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Watson APIs</a:t>
            </a:r>
          </a:p>
        </p:txBody>
      </p:sp>
    </p:spTree>
    <p:extLst>
      <p:ext uri="{BB962C8B-B14F-4D97-AF65-F5344CB8AC3E}">
        <p14:creationId xmlns:p14="http://schemas.microsoft.com/office/powerpoint/2010/main" val="146824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Flows in Node-RED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consist of multiple nodes wired together</a:t>
            </a:r>
          </a:p>
          <a:p>
            <a:pPr lvl="1"/>
            <a:r>
              <a:rPr lang="en-US" dirty="0"/>
              <a:t>Nodes produce and consume messages</a:t>
            </a:r>
          </a:p>
          <a:p>
            <a:pPr lvl="1"/>
            <a:r>
              <a:rPr lang="en-US" dirty="0"/>
              <a:t>Messages flow between the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800350"/>
            <a:ext cx="8102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1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Wiring nodes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and drag (using the left mouse button) from one pin to another to connect nodes</a:t>
            </a:r>
          </a:p>
          <a:p>
            <a:pPr lvl="1"/>
            <a:r>
              <a:rPr lang="en-US" dirty="0"/>
              <a:t>To delete a node or wire - select them with the left mouse button and press the delete key on the keyboard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817548"/>
            <a:ext cx="5651500" cy="698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3835400" y="2400300"/>
            <a:ext cx="444500" cy="73660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/>
          <p:nvPr/>
        </p:nvCxnSpPr>
        <p:spPr bwMode="auto">
          <a:xfrm>
            <a:off x="4241800" y="2407935"/>
            <a:ext cx="533400" cy="665465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65592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in Node-RED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Messages are java script objects which have (by default) three attributes:</a:t>
            </a:r>
          </a:p>
          <a:p>
            <a:pPr lvl="1"/>
            <a:r>
              <a:rPr lang="en-US" dirty="0"/>
              <a:t>payload</a:t>
            </a:r>
          </a:p>
          <a:p>
            <a:pPr lvl="1"/>
            <a:r>
              <a:rPr lang="en-US" dirty="0"/>
              <a:t>topic</a:t>
            </a:r>
          </a:p>
          <a:p>
            <a:pPr lvl="1"/>
            <a:r>
              <a:rPr lang="en-US" dirty="0"/>
              <a:t>_</a:t>
            </a:r>
            <a:r>
              <a:rPr lang="en-US" dirty="0" err="1"/>
              <a:t>msgid</a:t>
            </a:r>
            <a:endParaRPr lang="en-US" dirty="0"/>
          </a:p>
          <a:p>
            <a:r>
              <a:rPr lang="en-US" dirty="0"/>
              <a:t>Additional attributes may be added in the flow</a:t>
            </a:r>
          </a:p>
          <a:p>
            <a:pPr lvl="1"/>
            <a:r>
              <a:rPr lang="en-US" dirty="0"/>
              <a:t>Data input to the flow automatically goes into the payload attribute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126" y="3885467"/>
            <a:ext cx="3276600" cy="25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Inject nodes may be used to manually inject a payload to test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2300877"/>
            <a:ext cx="3149600" cy="673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3900" y="1625600"/>
            <a:ext cx="5575181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Clicking the activation button will inject the payload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>
            <a:off x="4737100" y="2025710"/>
            <a:ext cx="25400" cy="396973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3156538"/>
            <a:ext cx="4429125" cy="31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7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Workshop Objectives</a:t>
            </a:r>
          </a:p>
          <a:p>
            <a:pPr lvl="1"/>
            <a:r>
              <a:rPr lang="en-US" dirty="0"/>
              <a:t>Give an overview of Watson IoT on IBM Cloud</a:t>
            </a:r>
          </a:p>
          <a:p>
            <a:endParaRPr lang="en-US" dirty="0"/>
          </a:p>
          <a:p>
            <a:r>
              <a:rPr lang="en-US" dirty="0"/>
              <a:t>Agenda</a:t>
            </a:r>
          </a:p>
          <a:p>
            <a:pPr lvl="1"/>
            <a:r>
              <a:rPr lang="en-US" dirty="0"/>
              <a:t>Watson IoT Platform Overview</a:t>
            </a:r>
          </a:p>
          <a:p>
            <a:pPr lvl="2"/>
            <a:r>
              <a:rPr lang="en-US" dirty="0"/>
              <a:t>Lab 1: Getting Started, Connectivity</a:t>
            </a:r>
          </a:p>
          <a:p>
            <a:pPr lvl="1"/>
            <a:r>
              <a:rPr lang="en-US" dirty="0"/>
              <a:t>Node-RED Overview</a:t>
            </a:r>
          </a:p>
          <a:p>
            <a:pPr lvl="2"/>
            <a:r>
              <a:rPr lang="en-US" dirty="0"/>
              <a:t>Lab 2: Data visualization</a:t>
            </a:r>
          </a:p>
          <a:p>
            <a:pPr lvl="1"/>
            <a:r>
              <a:rPr lang="en-US" dirty="0"/>
              <a:t>Watson IoT API overview</a:t>
            </a:r>
          </a:p>
          <a:p>
            <a:pPr lvl="2"/>
            <a:r>
              <a:rPr lang="en-US" dirty="0"/>
              <a:t>MQTT, Device Management, Security</a:t>
            </a:r>
          </a:p>
          <a:p>
            <a:pPr lvl="1"/>
            <a:r>
              <a:rPr lang="en-US"/>
              <a:t>IoT </a:t>
            </a:r>
            <a:r>
              <a:rPr lang="en-US" dirty="0"/>
              <a:t>and Analytics</a:t>
            </a:r>
          </a:p>
          <a:p>
            <a:pPr lvl="2"/>
            <a:r>
              <a:rPr lang="en-US" dirty="0"/>
              <a:t>Lab 4: </a:t>
            </a:r>
            <a:r>
              <a:rPr lang="en-US" dirty="0" err="1"/>
              <a:t>Analysing</a:t>
            </a:r>
            <a:r>
              <a:rPr lang="en-US" dirty="0"/>
              <a:t> historical data with a notebook</a:t>
            </a:r>
          </a:p>
          <a:p>
            <a:pPr lvl="1"/>
            <a:r>
              <a:rPr lang="en-US" dirty="0"/>
              <a:t>Cognitive IoT and AI</a:t>
            </a:r>
          </a:p>
          <a:p>
            <a:pPr lvl="2"/>
            <a:r>
              <a:rPr lang="en-US" dirty="0"/>
              <a:t>Lab 5 &amp; 6: </a:t>
            </a:r>
            <a:r>
              <a:rPr lang="en-US" dirty="0" err="1"/>
              <a:t>ChatBot</a:t>
            </a:r>
            <a:r>
              <a:rPr lang="en-US" dirty="0"/>
              <a:t> and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2" descr="C:\Users\kolban\AppData\Local\Microsoft\Windows\Temporary Internet Files\Content.IE5\9NVNRMBW\MPj0400672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0950" y="2934053"/>
            <a:ext cx="992809" cy="7457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6034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 nodes may be toggled on or off using their activation button</a:t>
            </a:r>
          </a:p>
          <a:p>
            <a:pPr lvl="1"/>
            <a:r>
              <a:rPr lang="en-US" dirty="0"/>
              <a:t>Only active debug nodes output data to the debug pane</a:t>
            </a:r>
          </a:p>
          <a:p>
            <a:pPr lvl="1"/>
            <a:r>
              <a:rPr lang="en-US" dirty="0"/>
              <a:t>Debug nodes may be configured to display specific attributes from the message - or the entire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83" y="2730525"/>
            <a:ext cx="6426200" cy="139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3777958"/>
            <a:ext cx="3467100" cy="2828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4825" y="6124515"/>
            <a:ext cx="1496115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</a:rPr>
              <a:t>msg.payload</a:t>
            </a:r>
            <a:endParaRPr lang="en-US" baseline="0" dirty="0">
              <a:latin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 bwMode="auto">
          <a:xfrm flipH="1">
            <a:off x="4356100" y="6324570"/>
            <a:ext cx="1228725" cy="30194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5414725" y="5025992"/>
            <a:ext cx="3611630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Entire </a:t>
            </a:r>
            <a:r>
              <a:rPr lang="en-US" baseline="0" dirty="0" err="1">
                <a:latin typeface="Calibri" panose="020F0502020204030204" pitchFamily="34" charset="0"/>
              </a:rPr>
              <a:t>msg</a:t>
            </a:r>
            <a:r>
              <a:rPr lang="en-US" baseline="0" dirty="0">
                <a:latin typeface="Calibri" panose="020F0502020204030204" pitchFamily="34" charset="0"/>
              </a:rPr>
              <a:t> object in JSON format</a:t>
            </a:r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 bwMode="auto">
          <a:xfrm flipH="1">
            <a:off x="4365943" y="5226047"/>
            <a:ext cx="1048782" cy="11643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7492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and exporting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may be imported or exported:</a:t>
            </a:r>
          </a:p>
          <a:p>
            <a:pPr lvl="1"/>
            <a:r>
              <a:rPr lang="en-US" dirty="0"/>
              <a:t>To JSON formatted text</a:t>
            </a:r>
          </a:p>
          <a:p>
            <a:pPr lvl="1"/>
            <a:r>
              <a:rPr lang="en-US" dirty="0"/>
              <a:t>To a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501900"/>
            <a:ext cx="6400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</a:t>
            </a:r>
          </a:p>
          <a:p>
            <a:pPr lvl="1"/>
            <a:r>
              <a:rPr lang="en-US" dirty="0"/>
              <a:t>A syntax for storing and exchanging data</a:t>
            </a:r>
          </a:p>
          <a:p>
            <a:pPr lvl="1"/>
            <a:r>
              <a:rPr lang="en-US" dirty="0"/>
              <a:t>An alternative format to XML</a:t>
            </a:r>
          </a:p>
          <a:p>
            <a:pPr lvl="2"/>
            <a:r>
              <a:rPr lang="en-US" dirty="0"/>
              <a:t>Although it uses </a:t>
            </a:r>
            <a:r>
              <a:rPr lang="en-US" dirty="0" err="1"/>
              <a:t>javascript</a:t>
            </a:r>
            <a:r>
              <a:rPr lang="en-US" dirty="0"/>
              <a:t> format it is plain text just like XML</a:t>
            </a:r>
          </a:p>
          <a:p>
            <a:pPr lvl="2"/>
            <a:r>
              <a:rPr lang="en-US" dirty="0"/>
              <a:t>Does not require a DOM to parse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22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9275" y="3367226"/>
            <a:ext cx="3354380" cy="3170099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&lt;ships&gt;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 &lt;ship&gt;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   &lt;name&gt;Serenity&lt;/name&gt;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   &lt;class&gt;Firefly&lt;/class&gt; 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&lt;/ship&gt;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&lt;ship&gt;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   &lt;name&gt;Enterprise&lt;/name&gt;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   &lt;class&gt;Constitution&lt;/class&gt; 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 &lt;/ship&gt;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&lt;/ships&gt;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6217" y="3852056"/>
            <a:ext cx="4862550" cy="1323439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{“ships”: [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{“</a:t>
            </a:r>
            <a:r>
              <a:rPr lang="en-US" baseline="0" dirty="0" err="1">
                <a:latin typeface="Calibri" panose="020F0502020204030204" pitchFamily="34" charset="0"/>
              </a:rPr>
              <a:t>name”:”Serenity</a:t>
            </a:r>
            <a:r>
              <a:rPr lang="en-US" baseline="0" dirty="0">
                <a:latin typeface="Calibri" panose="020F0502020204030204" pitchFamily="34" charset="0"/>
              </a:rPr>
              <a:t>”, “</a:t>
            </a:r>
            <a:r>
              <a:rPr lang="en-US" baseline="0" dirty="0" err="1">
                <a:latin typeface="Calibri" panose="020F0502020204030204" pitchFamily="34" charset="0"/>
              </a:rPr>
              <a:t>class”:”Firefly</a:t>
            </a:r>
            <a:r>
              <a:rPr lang="en-US" baseline="0" dirty="0">
                <a:latin typeface="Calibri" panose="020F0502020204030204" pitchFamily="34" charset="0"/>
              </a:rPr>
              <a:t>”}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{“</a:t>
            </a:r>
            <a:r>
              <a:rPr lang="en-US" baseline="0" dirty="0" err="1">
                <a:latin typeface="Calibri" panose="020F0502020204030204" pitchFamily="34" charset="0"/>
              </a:rPr>
              <a:t>name”:”Enterprise</a:t>
            </a:r>
            <a:r>
              <a:rPr lang="en-US" baseline="0" dirty="0">
                <a:latin typeface="Calibri" panose="020F0502020204030204" pitchFamily="34" charset="0"/>
              </a:rPr>
              <a:t>”, “</a:t>
            </a:r>
            <a:r>
              <a:rPr lang="en-US" baseline="0" dirty="0" err="1">
                <a:latin typeface="Calibri" panose="020F0502020204030204" pitchFamily="34" charset="0"/>
              </a:rPr>
              <a:t>class”:”Constitution</a:t>
            </a:r>
            <a:r>
              <a:rPr lang="en-US" baseline="0" dirty="0">
                <a:latin typeface="Calibri" panose="020F0502020204030204" pitchFamily="34" charset="0"/>
              </a:rPr>
              <a:t>”}</a:t>
            </a:r>
          </a:p>
          <a:p>
            <a:r>
              <a:rPr lang="en-US" baseline="0" dirty="0">
                <a:latin typeface="Calibri" panose="020F0502020204030204" pitchFamily="34" charset="0"/>
              </a:rPr>
              <a:t>]}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2081" y="6487230"/>
            <a:ext cx="644728" cy="40011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>
                <a:latin typeface="Calibri" panose="020F0502020204030204" pitchFamily="34" charset="0"/>
              </a:rPr>
              <a:t>XML</a:t>
            </a:r>
            <a:endParaRPr lang="en-US" baseline="0" dirty="0"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7423" y="5175495"/>
            <a:ext cx="720069" cy="40011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016787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nodes take plain text and turn it into a JSON object</a:t>
            </a:r>
          </a:p>
          <a:p>
            <a:pPr lvl="1"/>
            <a:r>
              <a:rPr lang="en-US" dirty="0"/>
              <a:t>The input must be correctly formatted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75" y="3801273"/>
            <a:ext cx="3594100" cy="189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1675609"/>
            <a:ext cx="7594600" cy="1435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>
            <a:off x="5751512" y="2241492"/>
            <a:ext cx="1358900" cy="2869733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689475" y="3169779"/>
            <a:ext cx="896937" cy="976246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335450" y="5676251"/>
            <a:ext cx="4919039" cy="707886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Equivalent to the standard </a:t>
            </a:r>
            <a:r>
              <a:rPr lang="en-US" baseline="0" dirty="0" err="1">
                <a:latin typeface="Calibri" panose="020F0502020204030204" pitchFamily="34" charset="0"/>
              </a:rPr>
              <a:t>javascript</a:t>
            </a:r>
            <a:r>
              <a:rPr lang="en-US" baseline="0" dirty="0">
                <a:latin typeface="Calibri" panose="020F0502020204030204" pitchFamily="34" charset="0"/>
              </a:rPr>
              <a:t> function</a:t>
            </a:r>
          </a:p>
          <a:p>
            <a:r>
              <a:rPr lang="en-US" baseline="0" dirty="0" err="1">
                <a:latin typeface="Calibri" panose="020F0502020204030204" pitchFamily="34" charset="0"/>
              </a:rPr>
              <a:t>var</a:t>
            </a:r>
            <a:r>
              <a:rPr lang="en-US" baseline="0" dirty="0">
                <a:latin typeface="Calibri" panose="020F0502020204030204" pitchFamily="34" charset="0"/>
              </a:rPr>
              <a:t> </a:t>
            </a:r>
            <a:r>
              <a:rPr lang="en-US" baseline="0" dirty="0" err="1">
                <a:latin typeface="Calibri" panose="020F0502020204030204" pitchFamily="34" charset="0"/>
              </a:rPr>
              <a:t>msg</a:t>
            </a:r>
            <a:r>
              <a:rPr lang="en-US" baseline="0" dirty="0">
                <a:latin typeface="Calibri" panose="020F0502020204030204" pitchFamily="34" charset="0"/>
              </a:rPr>
              <a:t> = </a:t>
            </a:r>
            <a:r>
              <a:rPr lang="en-US" baseline="0" dirty="0" err="1">
                <a:latin typeface="Calibri" panose="020F0502020204030204" pitchFamily="34" charset="0"/>
              </a:rPr>
              <a:t>JSON.parse</a:t>
            </a:r>
            <a:r>
              <a:rPr lang="en-US" baseline="0" dirty="0">
                <a:latin typeface="Calibri" panose="020F0502020204030204" pitchFamily="34" charset="0"/>
              </a:rPr>
              <a:t>(text);</a:t>
            </a:r>
          </a:p>
        </p:txBody>
      </p:sp>
    </p:spTree>
    <p:extLst>
      <p:ext uri="{BB962C8B-B14F-4D97-AF65-F5344CB8AC3E}">
        <p14:creationId xmlns:p14="http://schemas.microsoft.com/office/powerpoint/2010/main" val="773319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Flows must be deployed before they may be used</a:t>
            </a:r>
          </a:p>
          <a:p>
            <a:pPr lvl="1"/>
            <a:r>
              <a:rPr lang="en-US" dirty="0"/>
              <a:t>Nodes that have changes yet to be deployed are given an icon as a visual reminder</a:t>
            </a:r>
          </a:p>
          <a:p>
            <a:pPr lvl="1"/>
            <a:r>
              <a:rPr lang="en-US" dirty="0"/>
              <a:t>Deploying is extremely fast so a full deploy is usually recommended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4891882"/>
            <a:ext cx="5905500" cy="1358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2624931" y="4364832"/>
            <a:ext cx="304800" cy="64770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37" y="2628900"/>
            <a:ext cx="2796059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nodes are very powerful and allow you to manipulate, replace and even delete the message content</a:t>
            </a:r>
          </a:p>
          <a:p>
            <a:pPr lvl="1"/>
            <a:r>
              <a:rPr lang="en-US" dirty="0"/>
              <a:t>In this example the payload is a JSON object - the node takes some of those fields and adds them as attributes to the message itself</a:t>
            </a:r>
          </a:p>
          <a:p>
            <a:pPr lvl="2"/>
            <a:r>
              <a:rPr lang="en-US" dirty="0"/>
              <a:t>It then replaces the message payload with the contents of just one of those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145" y="2881466"/>
            <a:ext cx="2565400" cy="77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45" y="4721457"/>
            <a:ext cx="5473700" cy="11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5" y="3655412"/>
            <a:ext cx="5384800" cy="1066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13500" y="4188812"/>
            <a:ext cx="2128045" cy="92333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squar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The rules are processed in ordered sequence</a:t>
            </a:r>
          </a:p>
        </p:txBody>
      </p:sp>
    </p:spTree>
    <p:extLst>
      <p:ext uri="{BB962C8B-B14F-4D97-AF65-F5344CB8AC3E}">
        <p14:creationId xmlns:p14="http://schemas.microsoft.com/office/powerpoint/2010/main" val="1875648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Switch nodes allow you to redirect a message depending on some condition</a:t>
            </a:r>
          </a:p>
          <a:p>
            <a:pPr lvl="1"/>
            <a:r>
              <a:rPr lang="en-US" dirty="0"/>
              <a:t>In this example the message is sent to one of four output pins depending on the value of the </a:t>
            </a:r>
            <a:r>
              <a:rPr lang="en-US" i="1" dirty="0" err="1"/>
              <a:t>lang</a:t>
            </a:r>
            <a:r>
              <a:rPr lang="en-US" dirty="0"/>
              <a:t> attribute</a:t>
            </a:r>
          </a:p>
          <a:p>
            <a:pPr lvl="2"/>
            <a:r>
              <a:rPr lang="en-US" dirty="0"/>
              <a:t>Note that this is an additional attribute added to the message earlier in the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59839" y="5729005"/>
            <a:ext cx="482561" cy="311471"/>
          </a:xfrm>
        </p:spPr>
        <p:txBody>
          <a:bodyPr/>
          <a:lstStyle/>
          <a:p>
            <a:fld id="{EA11CD06-D3EC-0F4B-AD7B-DEB3B79582D9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6" y="3602942"/>
            <a:ext cx="3485874" cy="1760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729" y="3014296"/>
            <a:ext cx="4620658" cy="270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7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Subflows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6075" lvl="1" indent="0">
              <a:buNone/>
            </a:pPr>
            <a:r>
              <a:rPr lang="en-US" dirty="0" err="1"/>
              <a:t>Subflows</a:t>
            </a:r>
            <a:r>
              <a:rPr lang="en-US" dirty="0"/>
              <a:t> may be created:</a:t>
            </a:r>
          </a:p>
          <a:p>
            <a:pPr lvl="1"/>
            <a:r>
              <a:rPr lang="en-US" dirty="0"/>
              <a:t>Manually </a:t>
            </a:r>
          </a:p>
          <a:p>
            <a:pPr lvl="1"/>
            <a:r>
              <a:rPr lang="en-US" dirty="0"/>
              <a:t>Automatically from a selection</a:t>
            </a:r>
          </a:p>
          <a:p>
            <a:r>
              <a:rPr lang="en-US" dirty="0" err="1"/>
              <a:t>Subflows</a:t>
            </a:r>
            <a:r>
              <a:rPr lang="en-US" dirty="0"/>
              <a:t> become new re-usable nodes in the </a:t>
            </a:r>
            <a:r>
              <a:rPr lang="en-US" dirty="0" err="1"/>
              <a:t>pallette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87396-9657-1945-92E8-DFE91C5CEE6E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94" y="3025369"/>
            <a:ext cx="5164137" cy="36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5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Subflows</a:t>
            </a:r>
            <a:r>
              <a:rPr lang="en-US" dirty="0"/>
              <a:t> example - 1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87396-9657-1945-92E8-DFE91C5CEE6E}" type="slidenum">
              <a:rPr lang="en-US" altLang="en-US" smtClean="0"/>
              <a:pPr/>
              <a:t>28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801"/>
            <a:ext cx="9144000" cy="22329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>
            <a:off x="4486276" y="1123201"/>
            <a:ext cx="0" cy="111760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129744" y="3637367"/>
            <a:ext cx="2745175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Created from a selection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6" y="5057865"/>
            <a:ext cx="7556500" cy="101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9" y="697812"/>
            <a:ext cx="8509000" cy="647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83645" y="6362670"/>
            <a:ext cx="4786310" cy="400110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non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Instances of </a:t>
            </a:r>
            <a:r>
              <a:rPr lang="en-US" baseline="0" dirty="0" err="1">
                <a:latin typeface="Calibri" panose="020F0502020204030204" pitchFamily="34" charset="0"/>
              </a:rPr>
              <a:t>subflows</a:t>
            </a:r>
            <a:r>
              <a:rPr lang="en-US" baseline="0" dirty="0">
                <a:latin typeface="Calibri" panose="020F0502020204030204" pitchFamily="34" charset="0"/>
              </a:rPr>
              <a:t> become different tabs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4711700" y="5870322"/>
            <a:ext cx="330200" cy="454278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5041900" y="5778500"/>
            <a:ext cx="719954" cy="55877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2846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Subflows</a:t>
            </a:r>
            <a:r>
              <a:rPr lang="en-US" dirty="0"/>
              <a:t> example - 2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87396-9657-1945-92E8-DFE91C5CEE6E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38" y="1082070"/>
            <a:ext cx="2806700" cy="47446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V="1">
            <a:off x="3449638" y="3314700"/>
            <a:ext cx="1066800" cy="13970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963613" y="2882900"/>
            <a:ext cx="2486025" cy="1323439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square" rtlCol="0">
            <a:spAutoFit/>
          </a:bodyPr>
          <a:lstStyle/>
          <a:p>
            <a:r>
              <a:rPr lang="en-US" baseline="0" dirty="0" err="1">
                <a:latin typeface="Calibri" panose="020F0502020204030204" pitchFamily="34" charset="0"/>
              </a:rPr>
              <a:t>Subflows</a:t>
            </a:r>
            <a:r>
              <a:rPr lang="en-US" baseline="0" dirty="0">
                <a:latin typeface="Calibri" panose="020F0502020204030204" pitchFamily="34" charset="0"/>
              </a:rPr>
              <a:t> are nodes in their own right and may be instantiated many times</a:t>
            </a:r>
          </a:p>
        </p:txBody>
      </p:sp>
    </p:spTree>
    <p:extLst>
      <p:ext uri="{BB962C8B-B14F-4D97-AF65-F5344CB8AC3E}">
        <p14:creationId xmlns:p14="http://schemas.microsoft.com/office/powerpoint/2010/main" val="50912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2468-E95D-444E-A8E5-0F58DBDA4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NodeRED</a:t>
            </a:r>
            <a:r>
              <a:rPr lang="en-US" dirty="0"/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863871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&amp; scope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the </a:t>
            </a:r>
            <a:r>
              <a:rPr lang="en-US" dirty="0" err="1"/>
              <a:t>msg</a:t>
            </a:r>
            <a:r>
              <a:rPr lang="en-US" dirty="0"/>
              <a:t> object which passes between nodes there are other objects which may be used to store and retrieve data:</a:t>
            </a:r>
          </a:p>
          <a:p>
            <a:pPr lvl="1"/>
            <a:r>
              <a:rPr lang="en-US" dirty="0"/>
              <a:t>Context: the context object allows Function nodes (only) to store and retrieve data between invocations</a:t>
            </a:r>
          </a:p>
          <a:p>
            <a:pPr lvl="2"/>
            <a:r>
              <a:rPr lang="en-US" dirty="0"/>
              <a:t>For example to count how many times the function has been executed</a:t>
            </a:r>
          </a:p>
          <a:p>
            <a:pPr lvl="1"/>
            <a:r>
              <a:rPr lang="en-US" dirty="0"/>
              <a:t>Flow: the flow object allows any node in the flow (</a:t>
            </a:r>
            <a:r>
              <a:rPr lang="en-US" b="1" dirty="0"/>
              <a:t>on a given tab*</a:t>
            </a:r>
            <a:r>
              <a:rPr lang="en-US" dirty="0"/>
              <a:t>) to access the data stored within it</a:t>
            </a:r>
          </a:p>
          <a:p>
            <a:pPr lvl="1"/>
            <a:r>
              <a:rPr lang="en-US" dirty="0"/>
              <a:t>Global: available to all nodes across the canvas (on all tabs)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87396-9657-1945-92E8-DFE91C5CEE6E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92200" y="5729505"/>
            <a:ext cx="5918200" cy="707886"/>
          </a:xfrm>
          <a:prstGeom prst="rect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  <p:txBody>
          <a:bodyPr wrap="square" rtlCol="0">
            <a:spAutoFit/>
          </a:bodyPr>
          <a:lstStyle/>
          <a:p>
            <a:r>
              <a:rPr lang="en-US" baseline="0" dirty="0">
                <a:latin typeface="Calibri" panose="020F0502020204030204" pitchFamily="34" charset="0"/>
              </a:rPr>
              <a:t>*If you use </a:t>
            </a:r>
            <a:r>
              <a:rPr lang="en-US" baseline="0" dirty="0" err="1">
                <a:latin typeface="Calibri" panose="020F0502020204030204" pitchFamily="34" charset="0"/>
              </a:rPr>
              <a:t>subflows</a:t>
            </a:r>
            <a:r>
              <a:rPr lang="en-US" baseline="0" dirty="0">
                <a:latin typeface="Calibri" panose="020F0502020204030204" pitchFamily="34" charset="0"/>
              </a:rPr>
              <a:t> - </a:t>
            </a:r>
            <a:r>
              <a:rPr lang="en-US" baseline="0" dirty="0" err="1">
                <a:latin typeface="Calibri" panose="020F0502020204030204" pitchFamily="34" charset="0"/>
              </a:rPr>
              <a:t>globals</a:t>
            </a:r>
            <a:r>
              <a:rPr lang="en-US" baseline="0" dirty="0">
                <a:latin typeface="Calibri" panose="020F0502020204030204" pitchFamily="34" charset="0"/>
              </a:rPr>
              <a:t> must be used to shared data between them and other flows</a:t>
            </a:r>
          </a:p>
        </p:txBody>
      </p:sp>
    </p:spTree>
    <p:extLst>
      <p:ext uri="{BB962C8B-B14F-4D97-AF65-F5344CB8AC3E}">
        <p14:creationId xmlns:p14="http://schemas.microsoft.com/office/powerpoint/2010/main" val="399565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009"/>
            <a:ext cx="9144000" cy="1810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3848207"/>
            <a:ext cx="3708400" cy="19431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>
            <a:off x="2844800" y="2768600"/>
            <a:ext cx="431800" cy="811211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525" y="3579811"/>
            <a:ext cx="4025900" cy="12886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6121400" y="2006600"/>
            <a:ext cx="571500" cy="1422400"/>
          </a:xfrm>
          <a:prstGeom prst="straightConnector1">
            <a:avLst/>
          </a:prstGeom>
          <a:noFill/>
          <a:ln w="381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92078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in change and switch nodes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addition to the </a:t>
            </a:r>
            <a:r>
              <a:rPr lang="en-US" dirty="0" err="1"/>
              <a:t>msg</a:t>
            </a:r>
            <a:r>
              <a:rPr lang="en-US" dirty="0"/>
              <a:t> variables, nodes like switch and change may also access the </a:t>
            </a:r>
            <a:r>
              <a:rPr lang="en-US" b="1" dirty="0"/>
              <a:t>flow</a:t>
            </a:r>
            <a:r>
              <a:rPr lang="en-US" dirty="0"/>
              <a:t> and </a:t>
            </a:r>
            <a:r>
              <a:rPr lang="en-US" b="1" dirty="0"/>
              <a:t>global</a:t>
            </a:r>
            <a:r>
              <a:rPr lang="en-US" dirty="0"/>
              <a:t> variables: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87396-9657-1945-92E8-DFE91C5CEE6E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99" y="2012950"/>
            <a:ext cx="6766599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4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CBC2-EECC-4569-BDF5-629C81BB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9D390-6898-4C63-8528-16FE285C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Lab2: Visualization</a:t>
            </a:r>
          </a:p>
          <a:p>
            <a:endParaRPr lang="en-US" dirty="0"/>
          </a:p>
          <a:p>
            <a:pPr lvl="1"/>
            <a:r>
              <a:rPr lang="en-US" dirty="0"/>
              <a:t>Lab2_SmartLampVisualize.pdf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565D1-0E5C-40B0-BD93-5ED693794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8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Node-RED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tool for wiring together services</a:t>
            </a:r>
          </a:p>
          <a:p>
            <a:pPr lvl="1"/>
            <a:r>
              <a:rPr lang="en-US" dirty="0"/>
              <a:t>Not limited to IOT</a:t>
            </a:r>
          </a:p>
          <a:p>
            <a:pPr lvl="1"/>
            <a:r>
              <a:rPr lang="en-US" dirty="0"/>
              <a:t>Node-JS asynchronous runtime engine </a:t>
            </a:r>
          </a:p>
          <a:p>
            <a:pPr lvl="2"/>
            <a:r>
              <a:rPr lang="en-US" dirty="0"/>
              <a:t>Can listen for events on </a:t>
            </a:r>
            <a:r>
              <a:rPr lang="en-US" dirty="0" err="1"/>
              <a:t>websockets</a:t>
            </a:r>
            <a:r>
              <a:rPr lang="en-US" dirty="0"/>
              <a:t>, </a:t>
            </a:r>
            <a:r>
              <a:rPr lang="en-US" dirty="0" err="1"/>
              <a:t>tcp</a:t>
            </a:r>
            <a:r>
              <a:rPr lang="en-US" dirty="0"/>
              <a:t>, twitter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Process and manipulate data </a:t>
            </a:r>
          </a:p>
          <a:p>
            <a:pPr lvl="3"/>
            <a:r>
              <a:rPr lang="en-US" dirty="0"/>
              <a:t>Graphically or using java script</a:t>
            </a:r>
          </a:p>
          <a:p>
            <a:pPr lvl="2"/>
            <a:r>
              <a:rPr lang="en-US" dirty="0"/>
              <a:t>Store data</a:t>
            </a:r>
          </a:p>
          <a:p>
            <a:pPr lvl="2"/>
            <a:r>
              <a:rPr lang="en-US" dirty="0"/>
              <a:t>Send data out over </a:t>
            </a:r>
            <a:r>
              <a:rPr lang="en-US" dirty="0" err="1"/>
              <a:t>websockets</a:t>
            </a:r>
            <a:r>
              <a:rPr lang="en-US" dirty="0"/>
              <a:t>, </a:t>
            </a:r>
            <a:r>
              <a:rPr lang="en-US" dirty="0" err="1"/>
              <a:t>tcp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1CD06-D3EC-0F4B-AD7B-DEB3B79582D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5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82520" y="1224000"/>
            <a:ext cx="8686800" cy="51307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hangingPunct="0"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28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“</a:t>
            </a:r>
            <a:r>
              <a:rPr lang="en-US" sz="2800" b="1" i="1" dirty="0"/>
              <a:t>A visual tool for wiring the internet of things</a:t>
            </a:r>
            <a:r>
              <a:rPr lang="en-GB" sz="2800" b="1" i="1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”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It provides a browser-based UI for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creating</a:t>
            </a:r>
            <a:r>
              <a:rPr lang="en-GB" dirty="0"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 </a:t>
            </a: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flows of events and deploying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them to the runtime.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tabLst>
                <a:tab pos="168120" algn="l"/>
                <a:tab pos="617039" algn="l"/>
                <a:tab pos="1066319" algn="l"/>
                <a:tab pos="1515600" algn="l"/>
                <a:tab pos="1964880" algn="l"/>
                <a:tab pos="2414160" algn="l"/>
                <a:tab pos="2863440" algn="l"/>
                <a:tab pos="3312720" algn="l"/>
                <a:tab pos="3762000" algn="l"/>
                <a:tab pos="4211279" algn="l"/>
                <a:tab pos="4660560" algn="l"/>
                <a:tab pos="5109839" algn="l"/>
                <a:tab pos="5559120" algn="l"/>
                <a:tab pos="6008400" algn="l"/>
                <a:tab pos="6457680" algn="l"/>
                <a:tab pos="6906960" algn="l"/>
                <a:tab pos="7356240" algn="l"/>
                <a:tab pos="7805520" algn="l"/>
                <a:tab pos="8254799" algn="l"/>
                <a:tab pos="8704080" algn="l"/>
                <a:tab pos="9153360" algn="l"/>
              </a:tabLst>
            </a:pPr>
            <a:endParaRPr lang="en-GB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Light-weight runtime, built in node.js,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GB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Ideal for edge-of-network environments 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or running in IBM Cloud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It can be easily expanded by</a:t>
            </a:r>
            <a:r>
              <a:rPr lang="en-GB" b="0" i="0" u="none" strike="noStrike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 adding ne</a:t>
            </a: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w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nodes to its palette – taking full advantage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of the node package manager (</a:t>
            </a:r>
            <a:r>
              <a:rPr lang="en-GB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npm</a:t>
            </a: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)</a:t>
            </a:r>
            <a:b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r>
              <a:rPr lang="en-GB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ecosystem</a:t>
            </a:r>
          </a:p>
          <a:p>
            <a:pPr marR="0" lvl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tabLst>
                <a:tab pos="168120" algn="l"/>
                <a:tab pos="617039" algn="l"/>
                <a:tab pos="1066319" algn="l"/>
                <a:tab pos="1515600" algn="l"/>
                <a:tab pos="1964880" algn="l"/>
                <a:tab pos="2414160" algn="l"/>
                <a:tab pos="2863440" algn="l"/>
                <a:tab pos="3312720" algn="l"/>
                <a:tab pos="3762000" algn="l"/>
                <a:tab pos="4211279" algn="l"/>
                <a:tab pos="4660560" algn="l"/>
                <a:tab pos="5109839" algn="l"/>
                <a:tab pos="5559120" algn="l"/>
                <a:tab pos="6008400" algn="l"/>
                <a:tab pos="6457680" algn="l"/>
                <a:tab pos="6906960" algn="l"/>
                <a:tab pos="7356240" algn="l"/>
                <a:tab pos="7805520" algn="l"/>
                <a:tab pos="8254799" algn="l"/>
                <a:tab pos="8704080" algn="l"/>
                <a:tab pos="9153360" algn="l"/>
              </a:tabLst>
            </a:pPr>
            <a:endParaRPr lang="en-GB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71" y="2083829"/>
            <a:ext cx="4273882" cy="38643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dirty="0"/>
              <a:t>Node-RED makes it easy to wire together the </a:t>
            </a:r>
            <a:r>
              <a:rPr lang="en-GB" dirty="0" err="1"/>
              <a:t>IoT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81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4532400" y="1054242"/>
            <a:ext cx="4336920" cy="5365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IBM-originated (</a:t>
            </a:r>
            <a:r>
              <a:rPr lang="en-GB" sz="1600" b="0" i="0" u="none" strike="noStrike" baseline="0" dirty="0" err="1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Hursley</a:t>
            </a: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 labs, UK)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		Released on GitHub September 2013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		Apache 2 License</a:t>
            </a: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GB" sz="1600" b="0" i="0" u="none" strike="noStrike" baseline="0" dirty="0">
              <a:ln>
                <a:noFill/>
              </a:ln>
              <a:solidFill>
                <a:srgbClr val="993366"/>
              </a:solidFill>
              <a:latin typeface="Arial" pitchFamily="18"/>
              <a:ea typeface="ＭＳ Ｐゴシック" pitchFamily="2"/>
              <a:cs typeface="ＭＳ Ｐゴシック" pitchFamily="2"/>
              <a:hlinkClick r:id="rId3"/>
            </a:endParaRPr>
          </a:p>
          <a:p>
            <a:pPr marL="0" marR="0" lvl="0" indent="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993366"/>
                </a:solidFill>
                <a:latin typeface="Arial" pitchFamily="18"/>
                <a:ea typeface="ＭＳ Ｐゴシック" pitchFamily="2"/>
                <a:cs typeface="ＭＳ Ｐゴシック" pitchFamily="2"/>
                <a:hlinkClick r:id="rId3"/>
              </a:rPr>
              <a:t>http://nodered.org</a:t>
            </a: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 - main site</a:t>
            </a:r>
            <a:b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</a:br>
            <a:endParaRPr lang="en-GB" sz="16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  <a:p>
            <a:pPr marL="285750" marR="0" lvl="0" indent="-28575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dirty="0"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Custom nodes ecosystem</a:t>
            </a:r>
            <a:endParaRPr lang="en-GB" sz="16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  <a:p>
            <a:pPr lvl="1" hangingPunct="0">
              <a:spcBef>
                <a:spcPts val="598"/>
              </a:spcBef>
              <a:spcAft>
                <a:spcPts val="298"/>
              </a:spcAft>
              <a:buClr>
                <a:srgbClr val="000000"/>
              </a:buClr>
              <a:buSzPct val="100000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993366"/>
                </a:solidFill>
                <a:latin typeface="Arial" pitchFamily="18"/>
                <a:ea typeface="ＭＳ Ｐゴシック" pitchFamily="2"/>
                <a:cs typeface="ＭＳ Ｐゴシック" pitchFamily="2"/>
                <a:hlinkClick r:id="rId4"/>
              </a:rPr>
              <a:t>http://flows.nodered.org</a:t>
            </a:r>
          </a:p>
          <a:p>
            <a:pPr marL="457200" lvl="2" hangingPunct="0">
              <a:spcBef>
                <a:spcPts val="298"/>
              </a:spcBef>
              <a:spcAft>
                <a:spcPts val="298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Over 1400 nodes available</a:t>
            </a:r>
          </a:p>
          <a:p>
            <a:pPr marL="285750" marR="0" lvl="1" indent="-285750" algn="l" rtl="0" hangingPunct="0">
              <a:lnSpc>
                <a:spcPct val="100000"/>
              </a:lnSpc>
              <a:spcBef>
                <a:spcPts val="298"/>
              </a:spcBef>
              <a:spcAft>
                <a:spcPts val="29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flow library</a:t>
            </a:r>
          </a:p>
          <a:p>
            <a:pPr marL="457200" lvl="2" hangingPunct="0">
              <a:spcBef>
                <a:spcPts val="298"/>
              </a:spcBef>
              <a:spcAft>
                <a:spcPts val="298"/>
              </a:spcAft>
              <a:buClr>
                <a:srgbClr val="000000"/>
              </a:buClr>
              <a:buSzPct val="100000"/>
              <a:buFont typeface="Arial" pitchFamily="34"/>
              <a:buChar char="–"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GB" sz="1600" b="0" i="0" u="none" strike="noStrike" baseline="0" dirty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Encourages sharing and reuse of flows within the community</a:t>
            </a:r>
          </a:p>
          <a:p>
            <a:pPr marL="168120" marR="0" lvl="0" indent="-168120" algn="l" rtl="0" hangingPunct="0">
              <a:lnSpc>
                <a:spcPct val="100000"/>
              </a:lnSpc>
              <a:spcBef>
                <a:spcPts val="598"/>
              </a:spcBef>
              <a:spcAft>
                <a:spcPts val="298"/>
              </a:spcAft>
              <a:buNone/>
              <a:tabLst>
                <a:tab pos="168120" algn="l"/>
                <a:tab pos="617039" algn="l"/>
                <a:tab pos="1066319" algn="l"/>
                <a:tab pos="1515600" algn="l"/>
                <a:tab pos="1964880" algn="l"/>
                <a:tab pos="2414160" algn="l"/>
                <a:tab pos="2863440" algn="l"/>
                <a:tab pos="3312720" algn="l"/>
                <a:tab pos="3762000" algn="l"/>
                <a:tab pos="4211279" algn="l"/>
                <a:tab pos="4660560" algn="l"/>
                <a:tab pos="5109839" algn="l"/>
                <a:tab pos="5559120" algn="l"/>
                <a:tab pos="6008400" algn="l"/>
                <a:tab pos="6457680" algn="l"/>
                <a:tab pos="6906960" algn="l"/>
                <a:tab pos="7356240" algn="l"/>
                <a:tab pos="7805520" algn="l"/>
                <a:tab pos="8254799" algn="l"/>
                <a:tab pos="8704080" algn="l"/>
                <a:tab pos="9153360" algn="l"/>
              </a:tabLst>
            </a:pPr>
            <a:endParaRPr lang="en-GB" sz="16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ＭＳ Ｐゴシック" pitchFamily="2"/>
              <a:cs typeface="ＭＳ Ｐゴシック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028" y="1178418"/>
            <a:ext cx="3895238" cy="5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Source Development</a:t>
            </a:r>
          </a:p>
        </p:txBody>
      </p:sp>
    </p:spTree>
    <p:extLst>
      <p:ext uri="{BB962C8B-B14F-4D97-AF65-F5344CB8AC3E}">
        <p14:creationId xmlns:p14="http://schemas.microsoft.com/office/powerpoint/2010/main" val="351965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82520" y="6537240"/>
            <a:ext cx="366839" cy="184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2160" tIns="46080" rIns="92160" bIns="46080" anchor="t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endParaRPr lang="en-US" sz="800" b="0" i="0" u="none" strike="noStrike" baseline="0" dirty="0">
              <a:ln>
                <a:noFill/>
              </a:ln>
              <a:solidFill>
                <a:srgbClr val="000000"/>
              </a:solidFill>
              <a:latin typeface="Arial" pitchFamily="18"/>
              <a:ea typeface="Arial" pitchFamily="2"/>
              <a:cs typeface="Ari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48326" y="6014133"/>
            <a:ext cx="7620033" cy="36408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rtl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48919" algn="l"/>
                <a:tab pos="898199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59" algn="l"/>
                <a:tab pos="4492440" algn="l"/>
                <a:tab pos="4941719" algn="l"/>
                <a:tab pos="5391000" algn="l"/>
                <a:tab pos="5840280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60" algn="l"/>
                <a:tab pos="898524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FFFFFF"/>
                </a:solidFill>
                <a:latin typeface="Arial" pitchFamily="18"/>
                <a:ea typeface="ＭＳ Ｐゴシック" pitchFamily="2"/>
                <a:cs typeface="ＭＳ Ｐゴシック" pitchFamily="2"/>
              </a:rPr>
              <a:t>The board lights LEDs in response to the sentiment of a Twitter stream.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26" y="1046133"/>
            <a:ext cx="7620033" cy="496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 running in a device</a:t>
            </a:r>
          </a:p>
        </p:txBody>
      </p:sp>
    </p:spTree>
    <p:extLst>
      <p:ext uri="{BB962C8B-B14F-4D97-AF65-F5344CB8AC3E}">
        <p14:creationId xmlns:p14="http://schemas.microsoft.com/office/powerpoint/2010/main" val="232977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altLang="en-US" dirty="0"/>
              <a:t>Watson Internet of Things Platform Boilerplate</a:t>
            </a:r>
            <a:endParaRPr lang="en-US" altLang="en-US" dirty="0"/>
          </a:p>
        </p:txBody>
      </p:sp>
      <p:sp>
        <p:nvSpPr>
          <p:cNvPr id="15364" name="Content Placeholder 3"/>
          <p:cNvSpPr>
            <a:spLocks noGrp="1"/>
          </p:cNvSpPr>
          <p:nvPr>
            <p:ph sz="half" idx="4294967295"/>
          </p:nvPr>
        </p:nvSpPr>
        <p:spPr>
          <a:xfrm>
            <a:off x="3835400" y="1199882"/>
            <a:ext cx="5308600" cy="2119582"/>
          </a:xfrm>
        </p:spPr>
        <p:txBody>
          <a:bodyPr>
            <a:noAutofit/>
          </a:bodyPr>
          <a:lstStyle/>
          <a:p>
            <a:r>
              <a:rPr lang="en-GB" altLang="en-US" sz="1800" dirty="0"/>
              <a:t>IBM Cloud Watson IoT Platform</a:t>
            </a:r>
            <a:br>
              <a:rPr lang="en-GB" altLang="en-US" sz="1800" dirty="0"/>
            </a:br>
            <a:r>
              <a:rPr lang="en-GB" altLang="en-US" sz="1800" dirty="0"/>
              <a:t>Starter Kit Boilerplate for getting going quickly</a:t>
            </a:r>
          </a:p>
          <a:p>
            <a:r>
              <a:rPr lang="en-GB" altLang="en-US" sz="1800" dirty="0"/>
              <a:t>For use with real devices or simulators</a:t>
            </a:r>
          </a:p>
          <a:p>
            <a:r>
              <a:rPr lang="en-GB" altLang="en-US" sz="1800" dirty="0"/>
              <a:t>Node-RED editor and runtime customised with </a:t>
            </a:r>
            <a:r>
              <a:rPr lang="en-GB" altLang="en-US" sz="1800" dirty="0" err="1"/>
              <a:t>WIoTP</a:t>
            </a:r>
            <a:r>
              <a:rPr lang="en-GB" altLang="en-US" sz="1800" dirty="0"/>
              <a:t> nodes in its palette</a:t>
            </a:r>
          </a:p>
          <a:p>
            <a:r>
              <a:rPr lang="en-GB" altLang="en-US" sz="1800" dirty="0">
                <a:solidFill>
                  <a:srgbClr val="00B0F0"/>
                </a:solidFill>
              </a:rPr>
              <a:t>Configuration and Flows are persisted in a </a:t>
            </a:r>
            <a:r>
              <a:rPr lang="en-GB" altLang="en-US" sz="1800" dirty="0" err="1">
                <a:solidFill>
                  <a:srgbClr val="00B0F0"/>
                </a:solidFill>
              </a:rPr>
              <a:t>Cloudant</a:t>
            </a:r>
            <a:r>
              <a:rPr lang="en-GB" altLang="en-US" sz="1800" dirty="0">
                <a:solidFill>
                  <a:srgbClr val="00B0F0"/>
                </a:solidFill>
              </a:rPr>
              <a:t> database</a:t>
            </a:r>
          </a:p>
        </p:txBody>
      </p:sp>
      <p:pic>
        <p:nvPicPr>
          <p:cNvPr id="27650" name="Picture 2" descr="C:\Users\IBM_AD~1\AppData\Local\Temp\SNAGHTML77e039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6" y="2457450"/>
            <a:ext cx="942975" cy="914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2" descr="C:\Users\IBM_AD~1\AppData\Local\Temp\SNAGHTML5c9fe68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1560513"/>
            <a:ext cx="6873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2526" y="2114550"/>
            <a:ext cx="682625" cy="10223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4" y="3598864"/>
            <a:ext cx="545147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17" descr="Mobile Arrow Lar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56938">
            <a:off x="1701801" y="2293938"/>
            <a:ext cx="5762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17" descr="Mobile Arrow Large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3695">
            <a:off x="2523332" y="2110582"/>
            <a:ext cx="57626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Group 129"/>
          <p:cNvGrpSpPr>
            <a:grpSpLocks/>
          </p:cNvGrpSpPr>
          <p:nvPr/>
        </p:nvGrpSpPr>
        <p:grpSpPr bwMode="auto">
          <a:xfrm>
            <a:off x="7468129" y="575895"/>
            <a:ext cx="515938" cy="193675"/>
            <a:chOff x="179512" y="1916832"/>
            <a:chExt cx="1152128" cy="432048"/>
          </a:xfrm>
        </p:grpSpPr>
        <p:sp>
          <p:nvSpPr>
            <p:cNvPr id="15372" name="Rounded Rectangle 10"/>
            <p:cNvSpPr>
              <a:spLocks noChangeArrowheads="1"/>
            </p:cNvSpPr>
            <p:nvPr/>
          </p:nvSpPr>
          <p:spPr bwMode="auto">
            <a:xfrm>
              <a:off x="755577" y="1916832"/>
              <a:ext cx="432779" cy="143044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341313">
                <a:lnSpc>
                  <a:spcPct val="93000"/>
                </a:lnSpc>
                <a:spcBef>
                  <a:spcPts val="438"/>
                </a:spcBef>
                <a:spcAft>
                  <a:spcPts val="1425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 marL="863600" indent="-323850" defTabSz="341313">
                <a:lnSpc>
                  <a:spcPct val="93000"/>
                </a:lnSpc>
                <a:spcBef>
                  <a:spcPts val="400"/>
                </a:spcBef>
                <a:spcAft>
                  <a:spcPts val="1138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 marL="1295400" indent="-287338" defTabSz="341313">
                <a:lnSpc>
                  <a:spcPct val="93000"/>
                </a:lnSpc>
                <a:spcBef>
                  <a:spcPts val="363"/>
                </a:spcBef>
                <a:spcAft>
                  <a:spcPts val="85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 marL="1727200" indent="-215900" defTabSz="341313">
                <a:lnSpc>
                  <a:spcPct val="93000"/>
                </a:lnSpc>
                <a:spcBef>
                  <a:spcPts val="438"/>
                </a:spcBef>
                <a:spcAft>
                  <a:spcPts val="575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 marL="2159000" indent="-215900" defTabSz="341313"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6162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30734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5306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9878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eaLnBrk="1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Font typeface="Times New Roman" panose="02020603050405020304" pitchFamily="18" charset="0"/>
                <a:buNone/>
              </a:pPr>
              <a:endParaRPr lang="en-US" altLang="en-US" sz="1500">
                <a:solidFill>
                  <a:srgbClr val="99FE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373" name="Rounded Rectangle 13"/>
            <p:cNvSpPr>
              <a:spLocks noChangeArrowheads="1"/>
            </p:cNvSpPr>
            <p:nvPr/>
          </p:nvSpPr>
          <p:spPr bwMode="auto">
            <a:xfrm>
              <a:off x="898861" y="2205838"/>
              <a:ext cx="432779" cy="143042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341313">
                <a:lnSpc>
                  <a:spcPct val="93000"/>
                </a:lnSpc>
                <a:spcBef>
                  <a:spcPts val="438"/>
                </a:spcBef>
                <a:spcAft>
                  <a:spcPts val="1425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 marL="863600" indent="-323850" defTabSz="341313">
                <a:lnSpc>
                  <a:spcPct val="93000"/>
                </a:lnSpc>
                <a:spcBef>
                  <a:spcPts val="400"/>
                </a:spcBef>
                <a:spcAft>
                  <a:spcPts val="1138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 marL="1295400" indent="-287338" defTabSz="341313">
                <a:lnSpc>
                  <a:spcPct val="93000"/>
                </a:lnSpc>
                <a:spcBef>
                  <a:spcPts val="363"/>
                </a:spcBef>
                <a:spcAft>
                  <a:spcPts val="85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 marL="1727200" indent="-215900" defTabSz="341313">
                <a:lnSpc>
                  <a:spcPct val="93000"/>
                </a:lnSpc>
                <a:spcBef>
                  <a:spcPts val="438"/>
                </a:spcBef>
                <a:spcAft>
                  <a:spcPts val="575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 marL="2159000" indent="-215900" defTabSz="341313"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6162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30734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5306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9878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eaLnBrk="1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Font typeface="Times New Roman" panose="02020603050405020304" pitchFamily="18" charset="0"/>
                <a:buNone/>
              </a:pPr>
              <a:endParaRPr lang="en-US" altLang="en-US" sz="1500">
                <a:solidFill>
                  <a:srgbClr val="99FE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374" name="Rounded Rectangle 14"/>
            <p:cNvSpPr>
              <a:spLocks noChangeArrowheads="1"/>
            </p:cNvSpPr>
            <p:nvPr/>
          </p:nvSpPr>
          <p:spPr bwMode="auto">
            <a:xfrm>
              <a:off x="179512" y="2059876"/>
              <a:ext cx="432779" cy="145962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341313">
                <a:lnSpc>
                  <a:spcPct val="93000"/>
                </a:lnSpc>
                <a:spcBef>
                  <a:spcPts val="438"/>
                </a:spcBef>
                <a:spcAft>
                  <a:spcPts val="1425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1pPr>
              <a:lvl2pPr marL="863600" indent="-323850" defTabSz="341313">
                <a:lnSpc>
                  <a:spcPct val="93000"/>
                </a:lnSpc>
                <a:spcBef>
                  <a:spcPts val="400"/>
                </a:spcBef>
                <a:spcAft>
                  <a:spcPts val="1138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2pPr>
              <a:lvl3pPr marL="1295400" indent="-287338" defTabSz="341313">
                <a:lnSpc>
                  <a:spcPct val="93000"/>
                </a:lnSpc>
                <a:spcBef>
                  <a:spcPts val="363"/>
                </a:spcBef>
                <a:spcAft>
                  <a:spcPts val="85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4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3pPr>
              <a:lvl4pPr marL="1727200" indent="-215900" defTabSz="341313">
                <a:lnSpc>
                  <a:spcPct val="93000"/>
                </a:lnSpc>
                <a:spcBef>
                  <a:spcPts val="438"/>
                </a:spcBef>
                <a:spcAft>
                  <a:spcPts val="575"/>
                </a:spcAft>
                <a:buClr>
                  <a:srgbClr val="000000"/>
                </a:buClr>
                <a:buSzPct val="75000"/>
                <a:buFont typeface="Symbol" panose="05050102010706020507" pitchFamily="18" charset="2"/>
                <a:buChar char=""/>
                <a:defRPr sz="22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4pPr>
              <a:lvl5pPr marL="2159000" indent="-215900" defTabSz="341313">
                <a:lnSpc>
                  <a:spcPct val="93000"/>
                </a:lnSpc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5pPr>
              <a:lvl6pPr marL="26162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6pPr>
              <a:lvl7pPr marL="30734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7pPr>
              <a:lvl8pPr marL="35306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8pPr>
              <a:lvl9pPr marL="3987800" indent="-215900" defTabSz="34131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ts val="288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Char char=""/>
                <a:defRPr sz="2000">
                  <a:solidFill>
                    <a:srgbClr val="000000"/>
                  </a:solidFill>
                  <a:latin typeface="Arial" panose="020B0604020202020204" pitchFamily="34" charset="0"/>
                  <a:ea typeface="MS Gothic" panose="020B0609070205080204" pitchFamily="49" charset="-128"/>
                </a:defRPr>
              </a:lvl9pPr>
            </a:lstStyle>
            <a:p>
              <a:pPr eaLnBrk="1" hangingPunct="1">
                <a:lnSpc>
                  <a:spcPct val="92000"/>
                </a:lnSpc>
                <a:spcBef>
                  <a:spcPct val="0"/>
                </a:spcBef>
                <a:spcAft>
                  <a:spcPct val="0"/>
                </a:spcAft>
                <a:buFont typeface="Times New Roman" panose="02020603050405020304" pitchFamily="18" charset="0"/>
                <a:buNone/>
              </a:pPr>
              <a:endParaRPr lang="en-US" altLang="en-US" sz="1500">
                <a:solidFill>
                  <a:srgbClr val="99FE00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375" name="Curved Connector 15"/>
            <p:cNvCxnSpPr>
              <a:cxnSpLocks noChangeShapeType="1"/>
              <a:stCxn id="15374" idx="3"/>
              <a:endCxn id="15372" idx="1"/>
            </p:cNvCxnSpPr>
            <p:nvPr/>
          </p:nvCxnSpPr>
          <p:spPr bwMode="auto">
            <a:xfrm flipV="1">
              <a:off x="612291" y="1989814"/>
              <a:ext cx="143286" cy="143042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76" name="Curved Connector 16"/>
            <p:cNvCxnSpPr>
              <a:cxnSpLocks noChangeShapeType="1"/>
              <a:stCxn id="15374" idx="3"/>
              <a:endCxn id="15373" idx="1"/>
            </p:cNvCxnSpPr>
            <p:nvPr/>
          </p:nvCxnSpPr>
          <p:spPr bwMode="auto">
            <a:xfrm>
              <a:off x="612291" y="2132856"/>
              <a:ext cx="286570" cy="143044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2177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Node-RED Component parts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B7A19-9BD6-654B-9E7A-5FCB6FF99B9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5144911" y="4658723"/>
            <a:ext cx="2867381" cy="903111"/>
          </a:xfrm>
          <a:prstGeom prst="round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node.js runtime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144911" y="3648369"/>
            <a:ext cx="2867381" cy="90311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Node-RED runtime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44911" y="1746194"/>
            <a:ext cx="2867381" cy="90311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Node-RED editor (UI)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7304" y="2776304"/>
            <a:ext cx="2142595" cy="7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lowchart: Magnetic Disk 7"/>
          <p:cNvSpPr/>
          <p:nvPr/>
        </p:nvSpPr>
        <p:spPr>
          <a:xfrm>
            <a:off x="7721606" y="3191168"/>
            <a:ext cx="1241778" cy="395111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Flow store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8444" y="1057567"/>
            <a:ext cx="3330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Browser-based editor.</a:t>
            </a:r>
            <a:br>
              <a:rPr lang="en-GB" dirty="0"/>
            </a:br>
            <a:r>
              <a:rPr lang="en-GB" dirty="0"/>
              <a:t>Lets you create flows and deploy them to the runtime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635022" y="1746194"/>
            <a:ext cx="1377245" cy="304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444" y="3198106"/>
            <a:ext cx="333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User-written flow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4226852" y="2648350"/>
            <a:ext cx="756068" cy="203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47747" y="1988898"/>
            <a:ext cx="3708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Nodes</a:t>
            </a: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	Standard node-RED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	Third-party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	User-written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 flipV="1">
            <a:off x="2804160" y="3140654"/>
            <a:ext cx="2178760" cy="2480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8444" y="3795124"/>
            <a:ext cx="333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Node.js application.</a:t>
            </a:r>
          </a:p>
          <a:p>
            <a:r>
              <a:rPr lang="en-GB" dirty="0"/>
              <a:t>Executes flows. </a:t>
            </a: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V="1">
            <a:off x="3248297" y="4049411"/>
            <a:ext cx="1717688" cy="91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8444" y="4681306"/>
            <a:ext cx="333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Event-driven JavaScript runtime.</a:t>
            </a:r>
          </a:p>
          <a:p>
            <a:endParaRPr lang="en-GB" dirty="0"/>
          </a:p>
          <a:p>
            <a:r>
              <a:rPr lang="en-GB" dirty="0"/>
              <a:t>Runs in IBM Cloud or standalone (</a:t>
            </a:r>
            <a:r>
              <a:rPr lang="en-GB" dirty="0" err="1"/>
              <a:t>e.g</a:t>
            </a:r>
            <a:r>
              <a:rPr lang="en-GB" dirty="0"/>
              <a:t> on a device)</a:t>
            </a: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3526971" y="4923428"/>
            <a:ext cx="1410790" cy="158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624273"/>
      </p:ext>
    </p:extLst>
  </p:cSld>
  <p:clrMapOvr>
    <a:masterClrMapping/>
  </p:clrMapOvr>
</p:sld>
</file>

<file path=ppt/theme/theme1.xml><?xml version="1.0" encoding="utf-8"?>
<a:theme xmlns:a="http://schemas.openxmlformats.org/drawingml/2006/main" name="InterConnect2015_Internal_Template">
  <a:themeElements>
    <a:clrScheme name="Custom 23">
      <a:dk1>
        <a:sysClr val="windowText" lastClr="000000"/>
      </a:dk1>
      <a:lt1>
        <a:sysClr val="window" lastClr="FFFFFF"/>
      </a:lt1>
      <a:dk2>
        <a:srgbClr val="00649D"/>
      </a:dk2>
      <a:lt2>
        <a:srgbClr val="9DD0F3"/>
      </a:lt2>
      <a:accent1>
        <a:srgbClr val="34B1EC"/>
      </a:accent1>
      <a:accent2>
        <a:srgbClr val="7F1C7D"/>
      </a:accent2>
      <a:accent3>
        <a:srgbClr val="F04E37"/>
      </a:accent3>
      <a:accent4>
        <a:srgbClr val="17AF4B"/>
      </a:accent4>
      <a:accent5>
        <a:srgbClr val="AB1A86"/>
      </a:accent5>
      <a:accent6>
        <a:srgbClr val="9DD0F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hG_Workshops_Template.potx" id="{488B4111-5DA4-4A1F-BE8F-07BB81876989}" vid="{86E88573-218B-43CF-980E-FF62781CF9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PhG_Workshops_Template</Template>
  <TotalTime>21091</TotalTime>
  <Words>1520</Words>
  <Application>Microsoft Office PowerPoint</Application>
  <PresentationFormat>On-screen Show (4:3)</PresentationFormat>
  <Paragraphs>227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MS Gothic</vt:lpstr>
      <vt:lpstr>ＭＳ Ｐゴシック</vt:lpstr>
      <vt:lpstr>Arial</vt:lpstr>
      <vt:lpstr>Calibri</vt:lpstr>
      <vt:lpstr>Courier New</vt:lpstr>
      <vt:lpstr>Helvetica Neue</vt:lpstr>
      <vt:lpstr>Lucida Grande</vt:lpstr>
      <vt:lpstr>Tahoma</vt:lpstr>
      <vt:lpstr>Times New Roman</vt:lpstr>
      <vt:lpstr>Wingdings</vt:lpstr>
      <vt:lpstr>ZapfHumnst BT</vt:lpstr>
      <vt:lpstr>InterConnect2015_Internal_Template</vt:lpstr>
      <vt:lpstr>PowerPoint Presentation</vt:lpstr>
      <vt:lpstr>Agenda</vt:lpstr>
      <vt:lpstr>NodeRED Overview</vt:lpstr>
      <vt:lpstr>What is Node-RED ?</vt:lpstr>
      <vt:lpstr>Node-RED makes it easy to wire together the IoT</vt:lpstr>
      <vt:lpstr>Open Source Development</vt:lpstr>
      <vt:lpstr>Node-RED running in a device</vt:lpstr>
      <vt:lpstr>Watson Internet of Things Platform Boilerplate</vt:lpstr>
      <vt:lpstr>Node-RED Component parts </vt:lpstr>
      <vt:lpstr>Node-RED Flows and Nodes</vt:lpstr>
      <vt:lpstr>JSON version of the flow on the previous slide</vt:lpstr>
      <vt:lpstr>Nodes on Node-RED</vt:lpstr>
      <vt:lpstr>Input nodes</vt:lpstr>
      <vt:lpstr>Output nodes</vt:lpstr>
      <vt:lpstr>Processing nodes</vt:lpstr>
      <vt:lpstr>Flows in Node-RED</vt:lpstr>
      <vt:lpstr>Wiring nodes together</vt:lpstr>
      <vt:lpstr>Messages in Node-RED</vt:lpstr>
      <vt:lpstr>Inject nodes</vt:lpstr>
      <vt:lpstr>Debug nodes</vt:lpstr>
      <vt:lpstr>Importing and exporting flows</vt:lpstr>
      <vt:lpstr>What is JSON ?</vt:lpstr>
      <vt:lpstr>JSON nodes</vt:lpstr>
      <vt:lpstr>Deploying flows</vt:lpstr>
      <vt:lpstr>Change nodes</vt:lpstr>
      <vt:lpstr>Switch nodes</vt:lpstr>
      <vt:lpstr>Subflows</vt:lpstr>
      <vt:lpstr>Subflows example - 1</vt:lpstr>
      <vt:lpstr>Subflows example - 2</vt:lpstr>
      <vt:lpstr>Data storage &amp; scope</vt:lpstr>
      <vt:lpstr>Scope example</vt:lpstr>
      <vt:lpstr>Scope in change and switch nodes</vt:lpstr>
      <vt:lpstr>PowerPoint Presentation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Philippe Gregoire</dc:creator>
  <cp:lastModifiedBy>Philippe Gregoire</cp:lastModifiedBy>
  <cp:revision>256</cp:revision>
  <dcterms:created xsi:type="dcterms:W3CDTF">2016-08-31T13:33:00Z</dcterms:created>
  <dcterms:modified xsi:type="dcterms:W3CDTF">2018-06-12T22:28:32Z</dcterms:modified>
</cp:coreProperties>
</file>